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  <p:sldMasterId id="2147483689" r:id="rId2"/>
  </p:sldMasterIdLst>
  <p:notesMasterIdLst>
    <p:notesMasterId r:id="rId37"/>
  </p:notesMasterIdLst>
  <p:sldIdLst>
    <p:sldId id="430" r:id="rId3"/>
    <p:sldId id="429" r:id="rId4"/>
    <p:sldId id="422" r:id="rId5"/>
    <p:sldId id="507" r:id="rId6"/>
    <p:sldId id="508" r:id="rId7"/>
    <p:sldId id="509" r:id="rId8"/>
    <p:sldId id="505" r:id="rId9"/>
    <p:sldId id="500" r:id="rId10"/>
    <p:sldId id="499" r:id="rId11"/>
    <p:sldId id="501" r:id="rId12"/>
    <p:sldId id="502" r:id="rId13"/>
    <p:sldId id="503" r:id="rId14"/>
    <p:sldId id="423" r:id="rId15"/>
    <p:sldId id="517" r:id="rId16"/>
    <p:sldId id="294" r:id="rId17"/>
    <p:sldId id="484" r:id="rId18"/>
    <p:sldId id="485" r:id="rId19"/>
    <p:sldId id="486" r:id="rId20"/>
    <p:sldId id="487" r:id="rId21"/>
    <p:sldId id="488" r:id="rId22"/>
    <p:sldId id="516" r:id="rId23"/>
    <p:sldId id="504" r:id="rId24"/>
    <p:sldId id="493" r:id="rId25"/>
    <p:sldId id="494" r:id="rId26"/>
    <p:sldId id="424" r:id="rId27"/>
    <p:sldId id="510" r:id="rId28"/>
    <p:sldId id="512" r:id="rId29"/>
    <p:sldId id="513" r:id="rId30"/>
    <p:sldId id="425" r:id="rId31"/>
    <p:sldId id="449" r:id="rId32"/>
    <p:sldId id="514" r:id="rId33"/>
    <p:sldId id="428" r:id="rId34"/>
    <p:sldId id="468" r:id="rId35"/>
    <p:sldId id="515" r:id="rId3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微软雅黑" charset="0"/>
        <a:cs typeface="微软雅黑" charset="0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微软雅黑" charset="0"/>
        <a:cs typeface="微软雅黑" charset="0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微软雅黑" charset="0"/>
        <a:cs typeface="微软雅黑" charset="0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微软雅黑" charset="0"/>
        <a:cs typeface="微软雅黑" charset="0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Arial" charset="0"/>
        <a:ea typeface="微软雅黑" charset="0"/>
        <a:cs typeface="微软雅黑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微软雅黑" charset="0"/>
        <a:cs typeface="微软雅黑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微软雅黑" charset="0"/>
        <a:cs typeface="微软雅黑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微软雅黑" charset="0"/>
        <a:cs typeface="微软雅黑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微软雅黑" charset="0"/>
        <a:cs typeface="微软雅黑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6455"/>
    <a:srgbClr val="000000"/>
    <a:srgbClr val="117A68"/>
    <a:srgbClr val="0E6254"/>
    <a:srgbClr val="5AC8AD"/>
    <a:srgbClr val="28967B"/>
    <a:srgbClr val="409486"/>
    <a:srgbClr val="32BB99"/>
    <a:srgbClr val="189E79"/>
    <a:srgbClr val="63C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270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等线" charset="0"/>
                <a:ea typeface="等线" charset="0"/>
                <a:cs typeface="等线" charset="0"/>
              </a:defRPr>
            </a:lvl1pPr>
          </a:lstStyle>
          <a:p>
            <a:endParaRPr lang="zh-CN" altLang="en-US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等线" charset="0"/>
                <a:ea typeface="等线" charset="0"/>
                <a:cs typeface="等线" charset="0"/>
              </a:defRPr>
            </a:lvl1pPr>
          </a:lstStyle>
          <a:p>
            <a:fld id="{36A6FA76-B656-4F47-916D-98CE0ACD6C51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等线" charset="0"/>
                <a:ea typeface="等线" charset="0"/>
                <a:cs typeface="等线" charset="0"/>
              </a:defRPr>
            </a:lvl1pPr>
          </a:lstStyle>
          <a:p>
            <a:endParaRPr lang="zh-CN" altLang="en-US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等线" charset="0"/>
                <a:ea typeface="等线" charset="0"/>
                <a:cs typeface="等线" charset="0"/>
              </a:defRPr>
            </a:lvl1pPr>
          </a:lstStyle>
          <a:p>
            <a:fld id="{2EC21904-670D-4D4A-8D73-9D2C6091C9B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8684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charset="0"/>
        <a:ea typeface="等线" charset="0"/>
        <a:cs typeface="等线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charset="0"/>
        <a:ea typeface="等线" charset="0"/>
        <a:cs typeface="等线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charset="0"/>
        <a:ea typeface="等线" charset="0"/>
        <a:cs typeface="等线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charset="0"/>
        <a:ea typeface="等线" charset="0"/>
        <a:cs typeface="等线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charset="0"/>
        <a:ea typeface="等线" charset="0"/>
        <a:cs typeface="等线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9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0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2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3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4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5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6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7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8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9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0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2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3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4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5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6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7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21904-670D-4D4A-8D73-9D2C6091C9B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13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14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478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15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 dirty="0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16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697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 dirty="0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17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86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 dirty="0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18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133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 dirty="0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19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61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 dirty="0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20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020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21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86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22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346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23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256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endParaRPr lang="zh-CN" altLang="en-US" dirty="0"/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4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673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24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793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 dirty="0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26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965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 dirty="0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27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873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 dirty="0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28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092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30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F40646E5-92F2-C14A-B104-AAF554174383}" type="slidenum">
              <a:rPr lang="zh-CN" altLang="en-US" sz="1200">
                <a:solidFill>
                  <a:srgbClr val="000000"/>
                </a:solidFill>
                <a:latin typeface="等线" charset="0"/>
                <a:ea typeface="等线" charset="0"/>
                <a:cs typeface="等线" charset="0"/>
              </a:rPr>
              <a:pPr algn="r" eaLnBrk="1" hangingPunct="1"/>
              <a:t>31</a:t>
            </a:fld>
            <a:endParaRPr lang="zh-CN" altLang="en-US" sz="1200">
              <a:solidFill>
                <a:srgbClr val="000000"/>
              </a:solidFill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690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34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227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endParaRPr lang="zh-CN" altLang="en-US" dirty="0"/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5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0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endParaRPr lang="zh-CN" altLang="en-US" dirty="0"/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6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574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8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369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9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104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10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324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11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809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更多作品请搜索</a:t>
            </a:r>
            <a:r>
              <a:rPr lang="en-US" b="1">
                <a:latin typeface="Arial" charset="0"/>
                <a:ea typeface="微软雅黑" charset="0"/>
                <a:cs typeface="微软雅黑" charset="0"/>
                <a:sym typeface="Arial" charset="0"/>
              </a:rPr>
              <a:t>:  http://dwz.cn/Wu2UP</a:t>
            </a:r>
            <a:endParaRPr lang="zh-CN" altLang="en-US" b="1">
              <a:latin typeface="Arial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/>
            <a:fld id="{1EFD6228-0F42-8D4C-8BE4-9F7F51E73534}" type="slidenum">
              <a:rPr lang="zh-CN" altLang="en-US" sz="1200">
                <a:latin typeface="等线" charset="0"/>
                <a:ea typeface="等线" charset="0"/>
                <a:cs typeface="等线" charset="0"/>
              </a:rPr>
              <a:pPr algn="r" eaLnBrk="1" hangingPunct="1"/>
              <a:t>12</a:t>
            </a:fld>
            <a:endParaRPr lang="zh-CN" altLang="en-US" sz="1200">
              <a:latin typeface="等线" charset="0"/>
              <a:ea typeface="等线" charset="0"/>
              <a:cs typeface="等线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923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485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10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349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43D4BE-1722-9F49-9F9F-7FF6354AFCE3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A67A9D-BD48-854D-A411-595834AC2D1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294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70EA36-2D4D-CD48-B0E0-163CB61D6AAD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8079F1-C158-3C45-8654-2E77C9C5EE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449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F397FA-9BB2-4F4D-BA7B-6F528808D95A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25BA18-A2E0-A24F-BB06-5141E20AF10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225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9EA187-FB25-0D46-B729-0B14878C664C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14C750-6406-5B4F-BF7C-3560ACFD6E0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131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86423D-0E9E-C44F-8748-AE76E15B1909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25E336-D749-3244-B0B6-58BE41D9495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961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486DA7-EDAB-CC49-A662-6A9B74D165FF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CBDFF-EE58-C34E-915F-F04D11914CD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745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DCB89A-77A3-A643-98D8-E3C3B752F66A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831E5-C1CD-884A-90F4-2015109017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57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0397FC-ADC2-CD41-946C-43852BC7709C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C117E2-A73D-6245-80AE-7230A05354B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94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3768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E2BBC1-28D7-B140-80FC-1B1D576EE970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DB16D7-F158-B14D-A188-D8BB5CAFDE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6557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516879-B42B-B54F-83EF-CE7B05F23D8D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620DF-E600-014A-BDC6-CE16DCC97DF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236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542FE8-1AAD-BB41-8EE7-F96A220756F6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D1530A-82A6-3A4E-BC99-4B093087E31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800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70519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583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415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040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437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45212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52221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6B7ADD25-1254-8245-B1F9-8D0EF8266EA9}" type="datetimeFigureOut">
              <a:rPr lang="zh-CN" altLang="en-US"/>
              <a:pPr/>
              <a:t>2016/12/23</a:t>
            </a:fld>
            <a:endParaRPr lang="zh-CN" altLang="en-US"/>
          </a:p>
        </p:txBody>
      </p:sp>
      <p:sp>
        <p:nvSpPr>
          <p:cNvPr id="205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05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128402BC-C602-B24A-B218-94FC71A2E5E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微软雅黑" charset="0"/>
          <a:cs typeface="微软雅黑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5577">
            <a:off x="1659865" y="672478"/>
            <a:ext cx="8763000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0" y="2767351"/>
            <a:ext cx="12191999" cy="92333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6000" b="1" spc="200" dirty="0">
                <a:solidFill>
                  <a:schemeClr val="bg1"/>
                </a:solidFill>
                <a:latin typeface="+mn-ea"/>
                <a:ea typeface="+mn-ea"/>
              </a:rPr>
              <a:t>Tsingtopia</a:t>
            </a:r>
            <a:endParaRPr lang="zh-CN" altLang="en-US" sz="5400" b="1" spc="300" dirty="0">
              <a:solidFill>
                <a:schemeClr val="bg1"/>
              </a:solidFill>
              <a:latin typeface="+mn-ea"/>
              <a:ea typeface="+mn-ea"/>
              <a:cs typeface="黑体"/>
            </a:endParaRPr>
          </a:p>
        </p:txBody>
      </p:sp>
      <p:sp>
        <p:nvSpPr>
          <p:cNvPr id="7" name="文本框 26"/>
          <p:cNvSpPr txBox="1">
            <a:spLocks noChangeArrowheads="1"/>
          </p:cNvSpPr>
          <p:nvPr/>
        </p:nvSpPr>
        <p:spPr bwMode="auto">
          <a:xfrm>
            <a:off x="9132234" y="5087666"/>
            <a:ext cx="2866092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r>
              <a:rPr lang="en-US" altLang="zh-CN" sz="2000" b="1" dirty="0"/>
              <a:t>By Tsingtopia team:</a:t>
            </a:r>
          </a:p>
          <a:p>
            <a:r>
              <a:rPr lang="en-US" altLang="zh-CN" sz="2000" b="1" dirty="0" smtClean="0"/>
              <a:t>2014010902   </a:t>
            </a:r>
            <a:r>
              <a:rPr lang="zh-CN" altLang="en-US" sz="2000" b="1" dirty="0" smtClean="0"/>
              <a:t>徐栩海 </a:t>
            </a:r>
            <a:endParaRPr lang="en-US" altLang="zh-CN" sz="2000" b="1" dirty="0" smtClean="0"/>
          </a:p>
          <a:p>
            <a:r>
              <a:rPr lang="en-US" altLang="zh-CN" sz="2000" b="1" dirty="0" smtClean="0"/>
              <a:t>2014012459   </a:t>
            </a:r>
            <a:r>
              <a:rPr lang="zh-CN" altLang="en-US" sz="2000" b="1" dirty="0" smtClean="0"/>
              <a:t>马</a:t>
            </a:r>
            <a:r>
              <a:rPr lang="zh-CN" altLang="en-US" sz="2000" b="1" dirty="0"/>
              <a:t>鸿鹏</a:t>
            </a:r>
            <a:endParaRPr lang="en-US" altLang="zh-CN" sz="2000" b="1" dirty="0"/>
          </a:p>
          <a:p>
            <a:r>
              <a:rPr lang="en-US" altLang="zh-CN" sz="2000" b="1" dirty="0" smtClean="0"/>
              <a:t>2014010908   </a:t>
            </a:r>
            <a:r>
              <a:rPr lang="zh-CN" altLang="en-US" sz="2000" b="1" dirty="0" smtClean="0"/>
              <a:t>卢    翔</a:t>
            </a:r>
            <a:endParaRPr lang="en-US" altLang="zh-CN" sz="2000" b="1" dirty="0" smtClean="0"/>
          </a:p>
          <a:p>
            <a:r>
              <a:rPr lang="en-US" altLang="zh-CN" sz="2000" b="1" dirty="0" smtClean="0"/>
              <a:t>2014011756   </a:t>
            </a:r>
            <a:r>
              <a:rPr lang="zh-CN" altLang="en-US" sz="2000" b="1" dirty="0" smtClean="0"/>
              <a:t>李凯文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253300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（三） 开始游戏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charset="0"/>
              </a:rPr>
              <a:t>游戏演示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31" y="2028765"/>
            <a:ext cx="6378055" cy="44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90450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（四） 游戏过程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charset="0"/>
              </a:rPr>
              <a:t>游戏演示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50" y="2034422"/>
            <a:ext cx="6360111" cy="445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49356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（五） 战斗场景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charset="0"/>
              </a:rPr>
              <a:t>游戏演示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2" y="2374844"/>
            <a:ext cx="5055913" cy="35598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58" y="2374845"/>
            <a:ext cx="5038173" cy="35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98273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3"/>
          <p:cNvSpPr txBox="1">
            <a:spLocks noChangeArrowheads="1"/>
          </p:cNvSpPr>
          <p:nvPr/>
        </p:nvSpPr>
        <p:spPr bwMode="auto">
          <a:xfrm>
            <a:off x="2967038" y="4416425"/>
            <a:ext cx="60642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4800" b="1" dirty="0" smtClean="0">
                <a:solidFill>
                  <a:srgbClr val="007F58"/>
                </a:solidFill>
                <a:latin typeface="微软雅黑" charset="0"/>
              </a:rPr>
              <a:t>游戏设计</a:t>
            </a:r>
            <a:endParaRPr lang="zh-CN" altLang="en-US" sz="4800" b="1" dirty="0">
              <a:solidFill>
                <a:srgbClr val="007F58"/>
              </a:solidFill>
              <a:latin typeface="微软雅黑" charset="0"/>
            </a:endParaRPr>
          </a:p>
        </p:txBody>
      </p:sp>
      <p:grpSp>
        <p:nvGrpSpPr>
          <p:cNvPr id="18435" name="组合 4"/>
          <p:cNvGrpSpPr>
            <a:grpSpLocks noChangeAspect="1"/>
          </p:cNvGrpSpPr>
          <p:nvPr/>
        </p:nvGrpSpPr>
        <p:grpSpPr bwMode="auto">
          <a:xfrm>
            <a:off x="4357688" y="1117600"/>
            <a:ext cx="3155950" cy="2946400"/>
            <a:chOff x="0" y="0"/>
            <a:chExt cx="6822015" cy="6383223"/>
          </a:xfrm>
        </p:grpSpPr>
        <p:pic>
          <p:nvPicPr>
            <p:cNvPr id="18436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37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438" name="文本框 2"/>
          <p:cNvSpPr txBox="1">
            <a:spLocks noChangeArrowheads="1"/>
          </p:cNvSpPr>
          <p:nvPr/>
        </p:nvSpPr>
        <p:spPr bwMode="auto">
          <a:xfrm>
            <a:off x="5130800" y="13382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16600" dirty="0" smtClean="0">
                <a:solidFill>
                  <a:schemeClr val="bg1"/>
                </a:solidFill>
                <a:latin typeface="Impact" charset="0"/>
              </a:rPr>
              <a:t>3</a:t>
            </a:r>
            <a:endParaRPr lang="zh-CN" altLang="en-US" sz="16600" dirty="0">
              <a:solidFill>
                <a:schemeClr val="bg1"/>
              </a:solidFill>
              <a:latin typeface="Impac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（一） 游戏用例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charset="0"/>
              </a:rPr>
              <a:t>游戏设计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10" y="2027202"/>
            <a:ext cx="6644737" cy="4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928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（一） 项目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架构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charset="0"/>
              </a:rPr>
              <a:t>游戏设计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53353" y="2162838"/>
            <a:ext cx="1056341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/>
              <a:t>架构采取</a:t>
            </a:r>
            <a:r>
              <a:rPr lang="en-US" altLang="zh-CN" sz="2000" dirty="0"/>
              <a:t>MVC</a:t>
            </a:r>
            <a:r>
              <a:rPr lang="zh-CN" altLang="en-US" sz="2000" dirty="0" smtClean="0"/>
              <a:t>结构</a:t>
            </a:r>
            <a:endParaRPr lang="en-US" altLang="zh-CN" sz="2000" dirty="0" smtClean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Model</a:t>
            </a:r>
            <a:r>
              <a:rPr lang="zh-CN" altLang="en-US" sz="2000" dirty="0"/>
              <a:t>使用</a:t>
            </a:r>
            <a:r>
              <a:rPr lang="en-US" altLang="zh-CN" sz="2000" dirty="0"/>
              <a:t>3dsMax</a:t>
            </a:r>
            <a:r>
              <a:rPr lang="zh-CN" altLang="en-US" sz="2000" dirty="0" smtClean="0"/>
              <a:t>建模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Control</a:t>
            </a:r>
            <a:r>
              <a:rPr lang="zh-CN" altLang="en-US" sz="2000" dirty="0" smtClean="0"/>
              <a:t>控制器控制游戏场景内部</a:t>
            </a:r>
            <a:r>
              <a:rPr lang="zh-CN" altLang="en-US" sz="2000" dirty="0" smtClean="0"/>
              <a:t>的游戏</a:t>
            </a:r>
            <a:r>
              <a:rPr lang="zh-CN" altLang="en-US" sz="2000" dirty="0" smtClean="0"/>
              <a:t>物件</a:t>
            </a:r>
            <a:r>
              <a:rPr lang="en-US" altLang="zh-CN" sz="2000" dirty="0" err="1" smtClean="0"/>
              <a:t>GameObject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View</a:t>
            </a:r>
            <a:r>
              <a:rPr lang="zh-CN" altLang="en-US" sz="2000" dirty="0" smtClean="0"/>
              <a:t>部分利用</a:t>
            </a:r>
            <a:r>
              <a:rPr lang="en-US" altLang="zh-CN" sz="2000" dirty="0" smtClean="0"/>
              <a:t>Unity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GUI</a:t>
            </a:r>
            <a:r>
              <a:rPr lang="zh-CN" altLang="en-US" sz="2000" dirty="0" smtClean="0"/>
              <a:t>部件来完成。</a:t>
            </a:r>
            <a:endParaRPr lang="en-US" altLang="zh-CN" sz="2000" dirty="0"/>
          </a:p>
          <a:p>
            <a:pPr>
              <a:lnSpc>
                <a:spcPct val="200000"/>
              </a:lnSpc>
            </a:pPr>
            <a:endParaRPr lang="en-US" altLang="zh-CN" sz="2000" dirty="0"/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控制器</a:t>
            </a:r>
            <a:r>
              <a:rPr lang="zh-CN" altLang="en-US" sz="2000" dirty="0" smtClean="0"/>
              <a:t>大部分选择</a:t>
            </a:r>
            <a:r>
              <a:rPr lang="zh-CN" altLang="en-US" sz="2000" dirty="0"/>
              <a:t>单件模式</a:t>
            </a:r>
            <a:r>
              <a:rPr lang="zh-CN" altLang="en-US" sz="2000" dirty="0" smtClean="0"/>
              <a:t>实现。</a:t>
            </a:r>
            <a:endParaRPr lang="zh-CN" altLang="en-US" sz="2000" dirty="0"/>
          </a:p>
        </p:txBody>
      </p:sp>
    </p:spTree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（二） </a:t>
            </a:r>
            <a:r>
              <a:rPr lang="en-US" altLang="zh-CN" sz="2400" b="1" dirty="0" smtClean="0">
                <a:solidFill>
                  <a:schemeClr val="bg1"/>
                </a:solidFill>
                <a:sym typeface="Arial" charset="0"/>
              </a:rPr>
              <a:t>Unity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简介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charset="0"/>
              </a:rPr>
              <a:t>游戏设计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74121" y="598197"/>
            <a:ext cx="36126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Unity</a:t>
            </a:r>
            <a:r>
              <a:rPr lang="zh-CN" altLang="en-US" sz="2000" dirty="0" smtClean="0"/>
              <a:t>游戏引擎中的游戏循环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89" y="2405575"/>
            <a:ext cx="5760732" cy="37153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" t="16816" r="574" b="46197"/>
          <a:stretch/>
        </p:blipFill>
        <p:spPr>
          <a:xfrm>
            <a:off x="6431268" y="4595584"/>
            <a:ext cx="5760732" cy="15974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68" y="998307"/>
            <a:ext cx="5760732" cy="43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80524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（三）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架构设计 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charset="0"/>
              </a:rPr>
              <a:t>游戏设计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12" name="稻壳儿小白白(http://dwz.cn/Wu2UP)"/>
          <p:cNvSpPr txBox="1">
            <a:spLocks noChangeArrowheads="1"/>
          </p:cNvSpPr>
          <p:nvPr/>
        </p:nvSpPr>
        <p:spPr bwMode="auto">
          <a:xfrm>
            <a:off x="889000" y="1885589"/>
            <a:ext cx="520191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环境</a:t>
            </a:r>
            <a:endParaRPr lang="en-US" altLang="zh-CN" sz="20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三维模型</a:t>
            </a:r>
            <a:endParaRPr lang="en-US" altLang="zh-CN" sz="20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日照系统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相机系统</a:t>
            </a:r>
            <a:endParaRPr lang="en-US" altLang="zh-CN" sz="20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第三人称跟随的视角相机</a:t>
            </a:r>
            <a:endParaRPr lang="en-US" altLang="zh-CN" sz="20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自由视角</a:t>
            </a:r>
            <a:endParaRPr lang="en-US" altLang="zh-CN" sz="20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上帝</a:t>
            </a:r>
            <a:r>
              <a:rPr lang="zh-CN" altLang="en-US" sz="2000" dirty="0" smtClean="0"/>
              <a:t>视角</a:t>
            </a:r>
            <a:endParaRPr lang="en-US" altLang="zh-CN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8634616" y="1963291"/>
            <a:ext cx="3557384" cy="3692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通信系统</a:t>
            </a:r>
            <a:endParaRPr lang="en-US" altLang="zh-CN" sz="2000" dirty="0" smtClean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实现不同类之间事件的</a:t>
            </a:r>
            <a:endParaRPr lang="en-US" altLang="zh-CN" sz="2000" dirty="0" smtClean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人物系统</a:t>
            </a:r>
            <a:endParaRPr lang="en-US" altLang="zh-CN" sz="2000" dirty="0" smtClean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NPC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敌人</a:t>
            </a:r>
            <a:endParaRPr lang="en-US" altLang="zh-CN" sz="2000" dirty="0" smtClean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玩家</a:t>
            </a:r>
            <a:endParaRPr lang="en-US" altLang="zh-CN" sz="2000" dirty="0"/>
          </a:p>
        </p:txBody>
      </p:sp>
      <p:sp>
        <p:nvSpPr>
          <p:cNvPr id="2" name="矩形 1"/>
          <p:cNvSpPr/>
          <p:nvPr/>
        </p:nvSpPr>
        <p:spPr>
          <a:xfrm>
            <a:off x="5069565" y="1971173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GUI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设置</a:t>
            </a:r>
            <a:endParaRPr lang="en-US" altLang="zh-CN" sz="20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任务面板</a:t>
            </a:r>
            <a:endParaRPr lang="en-US" altLang="zh-CN" sz="20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剧情</a:t>
            </a:r>
            <a:r>
              <a:rPr lang="zh-CN" altLang="en-US" sz="2000" dirty="0" smtClean="0"/>
              <a:t>对话框</a:t>
            </a:r>
            <a:endParaRPr lang="en-US" altLang="zh-CN" sz="2000" dirty="0" smtClean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任务系统</a:t>
            </a:r>
            <a:endParaRPr lang="en-US" altLang="zh-CN" sz="20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实现任务之间的激活</a:t>
            </a:r>
            <a:endParaRPr lang="en-US" altLang="zh-CN" sz="20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71966360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（三）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架构设计 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charset="0"/>
              </a:rPr>
              <a:t>游戏设计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b="58245"/>
          <a:stretch/>
        </p:blipFill>
        <p:spPr>
          <a:xfrm>
            <a:off x="1913205" y="2469937"/>
            <a:ext cx="3406185" cy="37046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t="41652"/>
          <a:stretch/>
        </p:blipFill>
        <p:spPr>
          <a:xfrm>
            <a:off x="7308200" y="997761"/>
            <a:ext cx="3406185" cy="51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4805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charset="0"/>
              </a:rPr>
              <a:t>游戏设计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01" y="1440864"/>
            <a:ext cx="5235961" cy="54171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643" y="2329242"/>
            <a:ext cx="3595976" cy="4488446"/>
          </a:xfrm>
          <a:prstGeom prst="rect">
            <a:avLst/>
          </a:prstGeom>
        </p:spPr>
      </p:pic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0"/>
            <a:ext cx="6466901" cy="1078007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（三）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架构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设计</a:t>
            </a:r>
            <a:endParaRPr lang="en-US" altLang="zh-CN" sz="2400" b="1" dirty="0" smtClean="0">
              <a:solidFill>
                <a:schemeClr val="bg1"/>
              </a:solidFill>
              <a:sym typeface="Arial" charset="0"/>
            </a:endParaRPr>
          </a:p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单件模式和工厂模式实现</a:t>
            </a:r>
            <a:r>
              <a:rPr lang="en-US" altLang="zh-CN" sz="2400" b="1" dirty="0" smtClean="0">
                <a:solidFill>
                  <a:schemeClr val="bg1"/>
                </a:solidFill>
                <a:sym typeface="Arial" charset="0"/>
              </a:rPr>
              <a:t>Task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） 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112237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7223306" y="816725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文本框 20"/>
          <p:cNvSpPr txBox="1">
            <a:spLocks noChangeArrowheads="1"/>
          </p:cNvSpPr>
          <p:nvPr/>
        </p:nvSpPr>
        <p:spPr bwMode="auto">
          <a:xfrm>
            <a:off x="8075793" y="919913"/>
            <a:ext cx="39219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07F58"/>
                </a:solidFill>
                <a:latin typeface="微软雅黑" charset="0"/>
              </a:rPr>
              <a:t>项目介绍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6148" name="文本框 21"/>
          <p:cNvSpPr txBox="1">
            <a:spLocks noChangeArrowheads="1"/>
          </p:cNvSpPr>
          <p:nvPr/>
        </p:nvSpPr>
        <p:spPr bwMode="auto">
          <a:xfrm>
            <a:off x="7223306" y="829425"/>
            <a:ext cx="5969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3600" dirty="0">
                <a:solidFill>
                  <a:schemeClr val="bg1"/>
                </a:solidFill>
                <a:latin typeface="Impact" charset="0"/>
              </a:rPr>
              <a:t>1</a:t>
            </a:r>
            <a:endParaRPr lang="zh-CN" altLang="en-US" sz="360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6149" name="图片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7223306" y="1727950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文本框 25"/>
          <p:cNvSpPr txBox="1">
            <a:spLocks noChangeArrowheads="1"/>
          </p:cNvSpPr>
          <p:nvPr/>
        </p:nvSpPr>
        <p:spPr bwMode="auto">
          <a:xfrm>
            <a:off x="8075794" y="1831138"/>
            <a:ext cx="3429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07F58"/>
                </a:solidFill>
                <a:latin typeface="微软雅黑" charset="0"/>
              </a:rPr>
              <a:t>游戏演示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6151" name="文本框 26"/>
          <p:cNvSpPr txBox="1">
            <a:spLocks noChangeArrowheads="1"/>
          </p:cNvSpPr>
          <p:nvPr/>
        </p:nvSpPr>
        <p:spPr bwMode="auto">
          <a:xfrm>
            <a:off x="7223306" y="1740650"/>
            <a:ext cx="5969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3600" dirty="0">
                <a:solidFill>
                  <a:schemeClr val="bg1"/>
                </a:solidFill>
                <a:latin typeface="Impact" charset="0"/>
              </a:rPr>
              <a:t>2</a:t>
            </a:r>
            <a:endParaRPr lang="zh-CN" altLang="en-US" sz="360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6152" name="图片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7223306" y="2615363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3" name="文本框 28"/>
          <p:cNvSpPr txBox="1">
            <a:spLocks noChangeArrowheads="1"/>
          </p:cNvSpPr>
          <p:nvPr/>
        </p:nvSpPr>
        <p:spPr bwMode="auto">
          <a:xfrm>
            <a:off x="8075794" y="2718550"/>
            <a:ext cx="3429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07F58"/>
                </a:solidFill>
                <a:latin typeface="微软雅黑" charset="0"/>
              </a:rPr>
              <a:t>游戏设计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6154" name="文本框 29"/>
          <p:cNvSpPr txBox="1">
            <a:spLocks noChangeArrowheads="1"/>
          </p:cNvSpPr>
          <p:nvPr/>
        </p:nvSpPr>
        <p:spPr bwMode="auto">
          <a:xfrm>
            <a:off x="7223306" y="2628063"/>
            <a:ext cx="5969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3600" dirty="0">
                <a:solidFill>
                  <a:schemeClr val="bg1"/>
                </a:solidFill>
                <a:latin typeface="Impact" charset="0"/>
              </a:rPr>
              <a:t>3</a:t>
            </a:r>
            <a:endParaRPr lang="zh-CN" altLang="en-US" sz="360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6155" name="图片 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7223306" y="3528175"/>
            <a:ext cx="725488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文本框 31"/>
          <p:cNvSpPr txBox="1">
            <a:spLocks noChangeArrowheads="1"/>
          </p:cNvSpPr>
          <p:nvPr/>
        </p:nvSpPr>
        <p:spPr bwMode="auto">
          <a:xfrm>
            <a:off x="8075794" y="3629775"/>
            <a:ext cx="3429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07F58"/>
                </a:solidFill>
                <a:latin typeface="微软雅黑" charset="0"/>
              </a:rPr>
              <a:t>项目管理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6157" name="文本框 33"/>
          <p:cNvSpPr txBox="1">
            <a:spLocks noChangeArrowheads="1"/>
          </p:cNvSpPr>
          <p:nvPr/>
        </p:nvSpPr>
        <p:spPr bwMode="auto">
          <a:xfrm>
            <a:off x="7223306" y="3540875"/>
            <a:ext cx="5969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3600" dirty="0">
                <a:solidFill>
                  <a:schemeClr val="bg1"/>
                </a:solidFill>
                <a:latin typeface="Impact" charset="0"/>
              </a:rPr>
              <a:t>4</a:t>
            </a:r>
            <a:endParaRPr lang="zh-CN" altLang="en-US" sz="360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6158" name="图片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7223306" y="4439400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9" name="文本框 35"/>
          <p:cNvSpPr txBox="1">
            <a:spLocks noChangeArrowheads="1"/>
          </p:cNvSpPr>
          <p:nvPr/>
        </p:nvSpPr>
        <p:spPr bwMode="auto">
          <a:xfrm>
            <a:off x="8075794" y="4541000"/>
            <a:ext cx="3429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07F58"/>
                </a:solidFill>
                <a:latin typeface="微软雅黑" charset="0"/>
              </a:rPr>
              <a:t>项目总结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6160" name="文本框 37"/>
          <p:cNvSpPr txBox="1">
            <a:spLocks noChangeArrowheads="1"/>
          </p:cNvSpPr>
          <p:nvPr/>
        </p:nvSpPr>
        <p:spPr bwMode="auto">
          <a:xfrm>
            <a:off x="7223306" y="4452100"/>
            <a:ext cx="5969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3600" dirty="0">
                <a:solidFill>
                  <a:schemeClr val="bg1"/>
                </a:solidFill>
                <a:latin typeface="Impact" charset="0"/>
              </a:rPr>
              <a:t>5</a:t>
            </a:r>
            <a:endParaRPr lang="zh-CN" altLang="en-US" sz="360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6161" name="图片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5577">
            <a:off x="423863" y="1516063"/>
            <a:ext cx="5759450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2" name="文本框 32"/>
          <p:cNvSpPr txBox="1">
            <a:spLocks noChangeArrowheads="1"/>
          </p:cNvSpPr>
          <p:nvPr/>
        </p:nvSpPr>
        <p:spPr bwMode="auto">
          <a:xfrm>
            <a:off x="1250950" y="2717800"/>
            <a:ext cx="4445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6600" dirty="0">
                <a:solidFill>
                  <a:schemeClr val="bg1"/>
                </a:solidFill>
                <a:latin typeface="Impact" charset="0"/>
              </a:rPr>
              <a:t>CONTENTS</a:t>
            </a:r>
            <a:endParaRPr lang="zh-CN" altLang="en-US" sz="660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19" name="图片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7226295" y="5353796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文本框 35"/>
          <p:cNvSpPr txBox="1">
            <a:spLocks noChangeArrowheads="1"/>
          </p:cNvSpPr>
          <p:nvPr/>
        </p:nvSpPr>
        <p:spPr bwMode="auto">
          <a:xfrm>
            <a:off x="8078783" y="5455396"/>
            <a:ext cx="3429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007F58"/>
                </a:solidFill>
                <a:latin typeface="微软雅黑" charset="0"/>
              </a:rPr>
              <a:t>DEMO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21" name="文本框 37"/>
          <p:cNvSpPr txBox="1">
            <a:spLocks noChangeArrowheads="1"/>
          </p:cNvSpPr>
          <p:nvPr/>
        </p:nvSpPr>
        <p:spPr bwMode="auto">
          <a:xfrm>
            <a:off x="7226295" y="5366496"/>
            <a:ext cx="5969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6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45716" cy="109851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49098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（三）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架构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设计</a:t>
            </a:r>
            <a:endParaRPr lang="en-US" altLang="zh-CN" sz="2400" b="1" dirty="0" smtClean="0">
              <a:solidFill>
                <a:schemeClr val="bg1"/>
              </a:solidFill>
              <a:sym typeface="Arial" charset="0"/>
            </a:endParaRPr>
          </a:p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</a:t>
            </a:r>
            <a:r>
              <a:rPr lang="en-US" altLang="zh-CN" sz="2400" b="1" dirty="0" smtClean="0">
                <a:solidFill>
                  <a:schemeClr val="bg1"/>
                </a:solidFill>
                <a:sym typeface="Arial" charset="0"/>
              </a:rPr>
              <a:t>FSM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控制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人物和怪物状态的变化） 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charset="0"/>
              </a:rPr>
              <a:t>游戏设计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06" y="2428395"/>
            <a:ext cx="4797409" cy="420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5661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160480" cy="780551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49098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（四）软件重构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charset="0"/>
              </a:rPr>
              <a:t>游戏设计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56483" y="2315953"/>
            <a:ext cx="69153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对游戏进行了一次较大的重构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对控制器部分进行整合和重构，确定了继承关系，同时应用了多种设计模式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进一步增强了游戏的可扩展性，对后期功能的添加和测试提供了方便。使整个游戏结构变得更加清晰。</a:t>
            </a:r>
            <a:endParaRPr lang="en-US" altLang="zh-CN" sz="2000" dirty="0" smtClean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977681621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160480" cy="780551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49098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（五）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软件测试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charset="0"/>
              </a:rPr>
              <a:t>游戏设计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56483" y="2315953"/>
            <a:ext cx="60571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黑盒自动测试 </a:t>
            </a:r>
            <a:r>
              <a:rPr lang="en-US" altLang="zh-CN" sz="2000" dirty="0" smtClean="0"/>
              <a:t>+ </a:t>
            </a:r>
            <a:r>
              <a:rPr lang="zh-CN" altLang="en-US" sz="2000" dirty="0" smtClean="0"/>
              <a:t>白盒人工测试</a:t>
            </a:r>
            <a:endParaRPr lang="en-US" altLang="zh-CN" sz="2000" dirty="0" smtClean="0"/>
          </a:p>
          <a:p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黑盒测试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自动点击脚本，虚拟按键脚本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随即出现，模仿玩家的随机输入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白盒测试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设计者编写测试脚本，走遍游戏流程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err="1" smtClean="0"/>
              <a:t>Debug.Log</a:t>
            </a:r>
            <a:r>
              <a:rPr lang="en-US" altLang="zh-CN" sz="2000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4967943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160480" cy="780551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49098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（六）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模型设计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charset="0"/>
              </a:rPr>
              <a:t>游戏设计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7" name="Picture 2" descr="https://encrypted-tbn0.gstatic.com/images?q=tbn:ANd9GcSfAb6_umfBqzy96jx5Fy7MIG3vDBLQ95FwUKj_S_cHenN7L0ToRgs-m6-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469" y="1467719"/>
            <a:ext cx="194310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6457" y="3985481"/>
            <a:ext cx="2143125" cy="2143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559" y="2815296"/>
            <a:ext cx="8905200" cy="376301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711323" y="981688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 smtClean="0"/>
              <a:t>使用软件</a:t>
            </a:r>
            <a:r>
              <a:rPr lang="en-US" altLang="zh-CN" sz="2800" dirty="0" smtClean="0"/>
              <a:t>:</a:t>
            </a:r>
            <a:endParaRPr lang="en-US" altLang="zh-CN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dirty="0"/>
              <a:t>3ds max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dirty="0" err="1"/>
              <a:t>Sketchup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16825763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charset="0"/>
              </a:rPr>
              <a:t>游戏设计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160480" cy="780551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49098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（六）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模型设计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" y="2409615"/>
            <a:ext cx="6466303" cy="414532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908" y="492919"/>
            <a:ext cx="3276600" cy="2019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567" y="3226970"/>
            <a:ext cx="2577538" cy="21467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4625" y="4828346"/>
            <a:ext cx="3817766" cy="1912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3930" y="1745839"/>
            <a:ext cx="3299680" cy="188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54681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13"/>
          <p:cNvSpPr txBox="1">
            <a:spLocks noChangeArrowheads="1"/>
          </p:cNvSpPr>
          <p:nvPr/>
        </p:nvSpPr>
        <p:spPr bwMode="auto">
          <a:xfrm>
            <a:off x="2967038" y="4416425"/>
            <a:ext cx="60642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4800" b="1" dirty="0" smtClean="0">
                <a:solidFill>
                  <a:srgbClr val="117A68"/>
                </a:solidFill>
                <a:latin typeface="微软雅黑" charset="0"/>
              </a:rPr>
              <a:t>项目管理</a:t>
            </a:r>
            <a:endParaRPr lang="zh-CN" altLang="en-US" sz="4800" b="1" dirty="0">
              <a:solidFill>
                <a:srgbClr val="117A68"/>
              </a:solidFill>
              <a:latin typeface="微软雅黑" charset="0"/>
            </a:endParaRPr>
          </a:p>
        </p:txBody>
      </p:sp>
      <p:grpSp>
        <p:nvGrpSpPr>
          <p:cNvPr id="27651" name="组合 4"/>
          <p:cNvGrpSpPr>
            <a:grpSpLocks noChangeAspect="1"/>
          </p:cNvGrpSpPr>
          <p:nvPr/>
        </p:nvGrpSpPr>
        <p:grpSpPr bwMode="auto">
          <a:xfrm>
            <a:off x="4357688" y="1117600"/>
            <a:ext cx="3155950" cy="2946400"/>
            <a:chOff x="0" y="0"/>
            <a:chExt cx="6822015" cy="6383223"/>
          </a:xfrm>
        </p:grpSpPr>
        <p:pic>
          <p:nvPicPr>
            <p:cNvPr id="27652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3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54" name="文本框 2"/>
          <p:cNvSpPr txBox="1">
            <a:spLocks noChangeArrowheads="1"/>
          </p:cNvSpPr>
          <p:nvPr/>
        </p:nvSpPr>
        <p:spPr bwMode="auto">
          <a:xfrm>
            <a:off x="5130800" y="13382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16600" dirty="0" smtClean="0">
                <a:solidFill>
                  <a:schemeClr val="bg1"/>
                </a:solidFill>
                <a:latin typeface="Impact" charset="0"/>
              </a:rPr>
              <a:t>4</a:t>
            </a:r>
            <a:endParaRPr lang="zh-CN" altLang="en-US" sz="16600" dirty="0">
              <a:solidFill>
                <a:schemeClr val="bg1"/>
              </a:solidFill>
              <a:latin typeface="Impac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2"/>
            <a:ext cx="6345716" cy="63428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49098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sym typeface="Arial" charset="0"/>
              </a:rPr>
              <a:t>（一）迭代一阶段</a:t>
            </a:r>
          </a:p>
          <a:p>
            <a:pPr eaLnBrk="1" hangingPunct="1"/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2400" b="1" dirty="0" smtClean="0">
                <a:solidFill>
                  <a:srgbClr val="007F58"/>
                </a:solidFill>
                <a:latin typeface="微软雅黑" charset="0"/>
              </a:rPr>
              <a:t>项目管理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charset="0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38" y="2628653"/>
            <a:ext cx="5565591" cy="22945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3"/>
          <a:stretch/>
        </p:blipFill>
        <p:spPr>
          <a:xfrm>
            <a:off x="5883007" y="2657242"/>
            <a:ext cx="5169253" cy="226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9303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2"/>
            <a:ext cx="6345716" cy="63428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49098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（二）迭代二阶段</a:t>
            </a:r>
            <a:endParaRPr lang="zh-CN" altLang="en-US" sz="2400" b="1" dirty="0">
              <a:solidFill>
                <a:schemeClr val="bg1"/>
              </a:solidFill>
              <a:sym typeface="Arial" charset="0"/>
            </a:endParaRPr>
          </a:p>
          <a:p>
            <a:pPr eaLnBrk="1" hangingPunct="1"/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2400" b="1" dirty="0" smtClean="0">
                <a:solidFill>
                  <a:srgbClr val="007F58"/>
                </a:solidFill>
                <a:latin typeface="微软雅黑" charset="0"/>
              </a:rPr>
              <a:t>项目管理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charset="0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61"/>
          <a:stretch/>
        </p:blipFill>
        <p:spPr>
          <a:xfrm>
            <a:off x="2230728" y="2380699"/>
            <a:ext cx="8229976" cy="326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36995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2"/>
            <a:ext cx="6345716" cy="63428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49098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（三）风险管理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2400" b="1" dirty="0" smtClean="0">
                <a:solidFill>
                  <a:srgbClr val="007F58"/>
                </a:solidFill>
                <a:latin typeface="微软雅黑" charset="0"/>
              </a:rPr>
              <a:t>项目管理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charset="0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7425" y="1885515"/>
            <a:ext cx="900078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任务量大</a:t>
            </a:r>
            <a:endParaRPr lang="en-US" altLang="zh-CN" sz="2000" dirty="0"/>
          </a:p>
          <a:p>
            <a:pPr lvl="1">
              <a:lnSpc>
                <a:spcPct val="200000"/>
              </a:lnSpc>
            </a:pPr>
            <a:r>
              <a:rPr lang="en-US" altLang="zh-CN" sz="2000" dirty="0"/>
              <a:t>3D</a:t>
            </a:r>
            <a:r>
              <a:rPr lang="zh-CN" altLang="en-US" sz="2000" dirty="0"/>
              <a:t>游戏设计工作量比较大</a:t>
            </a:r>
            <a:endParaRPr lang="en-US" altLang="zh-CN" sz="2000" dirty="0"/>
          </a:p>
          <a:p>
            <a:pPr lvl="1">
              <a:lnSpc>
                <a:spcPct val="200000"/>
              </a:lnSpc>
            </a:pPr>
            <a:r>
              <a:rPr lang="zh-CN" altLang="en-US" sz="2000" dirty="0"/>
              <a:t>缺美工和策划</a:t>
            </a:r>
            <a:r>
              <a:rPr lang="en-US" altLang="zh-CN" sz="2000" dirty="0" err="1" smtClean="0"/>
              <a:t>Orz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游戏引擎的更换</a:t>
            </a:r>
            <a:endParaRPr lang="en-US" altLang="zh-CN" sz="2000" dirty="0"/>
          </a:p>
          <a:p>
            <a:pPr lvl="1">
              <a:lnSpc>
                <a:spcPct val="200000"/>
              </a:lnSpc>
            </a:pPr>
            <a:r>
              <a:rPr lang="zh-CN" altLang="en-US" sz="2000" dirty="0"/>
              <a:t>开始计划设计</a:t>
            </a:r>
            <a:r>
              <a:rPr lang="en-US" altLang="zh-CN" sz="2000" dirty="0"/>
              <a:t>2D</a:t>
            </a:r>
            <a:r>
              <a:rPr lang="zh-CN" altLang="en-US" sz="2000" dirty="0"/>
              <a:t>游戏，使用</a:t>
            </a:r>
            <a:r>
              <a:rPr lang="en-US" altLang="zh-CN" sz="2000" dirty="0"/>
              <a:t>Unity</a:t>
            </a:r>
            <a:r>
              <a:rPr lang="zh-CN" altLang="en-US" sz="2000" dirty="0"/>
              <a:t>引擎，后来因为</a:t>
            </a:r>
            <a:r>
              <a:rPr lang="en-US" altLang="zh-CN" sz="2000" dirty="0"/>
              <a:t>Unity</a:t>
            </a:r>
            <a:r>
              <a:rPr lang="zh-CN" altLang="en-US" sz="2000" dirty="0"/>
              <a:t>引擎更适合</a:t>
            </a:r>
            <a:endParaRPr lang="en-US" altLang="zh-CN" sz="2000" dirty="0"/>
          </a:p>
          <a:p>
            <a:pPr lvl="1">
              <a:lnSpc>
                <a:spcPct val="200000"/>
              </a:lnSpc>
            </a:pPr>
            <a:r>
              <a:rPr lang="zh-CN" altLang="en-US" sz="2000" dirty="0"/>
              <a:t>进行</a:t>
            </a:r>
            <a:r>
              <a:rPr lang="en-US" altLang="zh-CN" sz="2000" dirty="0"/>
              <a:t>3D</a:t>
            </a:r>
            <a:r>
              <a:rPr lang="zh-CN" altLang="en-US" sz="2000" dirty="0"/>
              <a:t>游戏</a:t>
            </a:r>
            <a:r>
              <a:rPr lang="zh-CN" altLang="en-US" sz="2000" dirty="0" smtClean="0"/>
              <a:t>设计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人员</a:t>
            </a:r>
            <a:r>
              <a:rPr lang="zh-CN" altLang="en-US" sz="2000" dirty="0" smtClean="0"/>
              <a:t>变动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6725254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文本框 13"/>
          <p:cNvSpPr txBox="1">
            <a:spLocks noChangeArrowheads="1"/>
          </p:cNvSpPr>
          <p:nvPr/>
        </p:nvSpPr>
        <p:spPr bwMode="auto">
          <a:xfrm>
            <a:off x="2967038" y="4416425"/>
            <a:ext cx="60642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4800" b="1" dirty="0" smtClean="0">
                <a:solidFill>
                  <a:srgbClr val="117A68"/>
                </a:solidFill>
                <a:latin typeface="微软雅黑" charset="0"/>
              </a:rPr>
              <a:t>项目总结</a:t>
            </a:r>
            <a:endParaRPr lang="zh-CN" altLang="en-US" sz="4800" b="1" dirty="0">
              <a:solidFill>
                <a:srgbClr val="117A68"/>
              </a:solidFill>
              <a:latin typeface="微软雅黑" charset="0"/>
            </a:endParaRPr>
          </a:p>
        </p:txBody>
      </p:sp>
      <p:grpSp>
        <p:nvGrpSpPr>
          <p:cNvPr id="37891" name="组合 4"/>
          <p:cNvGrpSpPr>
            <a:grpSpLocks noChangeAspect="1"/>
          </p:cNvGrpSpPr>
          <p:nvPr/>
        </p:nvGrpSpPr>
        <p:grpSpPr bwMode="auto">
          <a:xfrm>
            <a:off x="4357688" y="1117600"/>
            <a:ext cx="3155950" cy="2946400"/>
            <a:chOff x="0" y="0"/>
            <a:chExt cx="6822015" cy="6383223"/>
          </a:xfrm>
        </p:grpSpPr>
        <p:pic>
          <p:nvPicPr>
            <p:cNvPr id="37892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3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4" name="文本框 2"/>
          <p:cNvSpPr txBox="1">
            <a:spLocks noChangeArrowheads="1"/>
          </p:cNvSpPr>
          <p:nvPr/>
        </p:nvSpPr>
        <p:spPr bwMode="auto">
          <a:xfrm>
            <a:off x="5130800" y="13382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16600" dirty="0">
                <a:solidFill>
                  <a:schemeClr val="bg1"/>
                </a:solidFill>
                <a:latin typeface="Impact" charset="0"/>
              </a:rPr>
              <a:t>5</a:t>
            </a:r>
            <a:endParaRPr lang="zh-CN" altLang="en-US" sz="16600" dirty="0">
              <a:solidFill>
                <a:schemeClr val="bg1"/>
              </a:solidFill>
              <a:latin typeface="Impac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文本框 13"/>
          <p:cNvSpPr txBox="1">
            <a:spLocks noChangeArrowheads="1"/>
          </p:cNvSpPr>
          <p:nvPr/>
        </p:nvSpPr>
        <p:spPr bwMode="auto">
          <a:xfrm>
            <a:off x="2967038" y="4416425"/>
            <a:ext cx="60642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4800" b="1" dirty="0" smtClean="0">
                <a:solidFill>
                  <a:srgbClr val="007F58"/>
                </a:solidFill>
                <a:latin typeface="微软雅黑" charset="0"/>
              </a:rPr>
              <a:t>项目介绍</a:t>
            </a:r>
            <a:endParaRPr lang="zh-CN" altLang="en-US" sz="4800" b="1" dirty="0">
              <a:solidFill>
                <a:srgbClr val="007F58"/>
              </a:solidFill>
              <a:latin typeface="微软雅黑" charset="0"/>
            </a:endParaRPr>
          </a:p>
        </p:txBody>
      </p:sp>
      <p:grpSp>
        <p:nvGrpSpPr>
          <p:cNvPr id="7171" name="组合 4"/>
          <p:cNvGrpSpPr>
            <a:grpSpLocks noChangeAspect="1"/>
          </p:cNvGrpSpPr>
          <p:nvPr/>
        </p:nvGrpSpPr>
        <p:grpSpPr bwMode="auto">
          <a:xfrm>
            <a:off x="4357688" y="1117600"/>
            <a:ext cx="3155950" cy="2946400"/>
            <a:chOff x="0" y="0"/>
            <a:chExt cx="6822015" cy="6383223"/>
          </a:xfrm>
        </p:grpSpPr>
        <p:pic>
          <p:nvPicPr>
            <p:cNvPr id="7172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3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74" name="文本框 2"/>
          <p:cNvSpPr txBox="1">
            <a:spLocks noChangeArrowheads="1"/>
          </p:cNvSpPr>
          <p:nvPr/>
        </p:nvSpPr>
        <p:spPr bwMode="auto">
          <a:xfrm>
            <a:off x="5130800" y="13382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16600" dirty="0">
                <a:solidFill>
                  <a:schemeClr val="bg1"/>
                </a:solidFill>
                <a:latin typeface="Impact" charset="0"/>
              </a:rPr>
              <a:t>1</a:t>
            </a:r>
            <a:endParaRPr lang="zh-CN" altLang="en-US" sz="16600">
              <a:solidFill>
                <a:schemeClr val="bg1"/>
              </a:solidFill>
              <a:latin typeface="Impac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</a:t>
            </a:r>
            <a:r>
              <a:rPr lang="zh-CN" altLang="en-US" sz="2400" b="1" smtClean="0">
                <a:solidFill>
                  <a:schemeClr val="bg1"/>
                </a:solidFill>
                <a:sym typeface="Arial" charset="0"/>
              </a:rPr>
              <a:t>一）项目总结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charset="0"/>
              </a:rPr>
              <a:t>项目总结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charset="0"/>
              </a:rPr>
              <a:t>5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60160" y="2059552"/>
            <a:ext cx="74587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游戏开发的工作量非常非常大，需要较好的设计。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整体项目完成度较高，可拓展性较强。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每个模块需要进一步的解耦，这样在增添功能、进行下一次迭代时要可以减少很大的重写量。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有很多很多模块可以进行完善和拓展（场景、剧情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进一步改进需要图形学优化，从而获得更流畅的游戏体验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620831836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稻壳儿小白白(http://dwz.cn/Wu2UP)"/>
          <p:cNvSpPr>
            <a:spLocks noChangeArrowheads="1"/>
          </p:cNvSpPr>
          <p:nvPr/>
        </p:nvSpPr>
        <p:spPr bwMode="auto">
          <a:xfrm rot="20751297">
            <a:off x="4135438" y="2357438"/>
            <a:ext cx="1589087" cy="3178175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 cmpd="sng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charset="0"/>
            </a:endParaRPr>
          </a:p>
        </p:txBody>
      </p:sp>
      <p:sp>
        <p:nvSpPr>
          <p:cNvPr id="40963" name="稻壳儿小白白(http://dwz.cn/Wu2UP)"/>
          <p:cNvSpPr>
            <a:spLocks noChangeArrowheads="1"/>
          </p:cNvSpPr>
          <p:nvPr/>
        </p:nvSpPr>
        <p:spPr bwMode="auto">
          <a:xfrm rot="4551297">
            <a:off x="4948238" y="1322388"/>
            <a:ext cx="1589087" cy="3176587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 cmpd="sng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charset="0"/>
            </a:endParaRPr>
          </a:p>
        </p:txBody>
      </p:sp>
      <p:sp>
        <p:nvSpPr>
          <p:cNvPr id="40964" name="稻壳儿小白白(http://dwz.cn/Wu2UP)"/>
          <p:cNvSpPr>
            <a:spLocks noChangeArrowheads="1"/>
          </p:cNvSpPr>
          <p:nvPr/>
        </p:nvSpPr>
        <p:spPr bwMode="auto">
          <a:xfrm rot="9951297">
            <a:off x="5984875" y="2136775"/>
            <a:ext cx="1589088" cy="3178175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 cmpd="sng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charset="0"/>
            </a:endParaRPr>
          </a:p>
        </p:txBody>
      </p:sp>
      <p:sp>
        <p:nvSpPr>
          <p:cNvPr id="40965" name="稻壳儿小白白(http://dwz.cn/Wu2UP)"/>
          <p:cNvSpPr>
            <a:spLocks noChangeArrowheads="1"/>
          </p:cNvSpPr>
          <p:nvPr/>
        </p:nvSpPr>
        <p:spPr bwMode="auto">
          <a:xfrm rot="15351297">
            <a:off x="5184775" y="3160713"/>
            <a:ext cx="1589087" cy="3176588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 cmpd="sng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charset="0"/>
            </a:endParaRPr>
          </a:p>
        </p:txBody>
      </p:sp>
      <p:sp>
        <p:nvSpPr>
          <p:cNvPr id="40966" name="稻壳儿小白白(http://dwz.cn/Wu2UP)"/>
          <p:cNvSpPr>
            <a:spLocks noChangeArrowheads="1"/>
          </p:cNvSpPr>
          <p:nvPr/>
        </p:nvSpPr>
        <p:spPr bwMode="auto">
          <a:xfrm flipH="1">
            <a:off x="4818343" y="3593539"/>
            <a:ext cx="2111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2400" b="1" dirty="0" smtClean="0">
                <a:solidFill>
                  <a:srgbClr val="445469"/>
                </a:solidFill>
                <a:sym typeface="Arial" charset="0"/>
              </a:rPr>
              <a:t>不足与展望</a:t>
            </a:r>
            <a:endParaRPr lang="zh-CN" altLang="en-US" sz="2400" b="1" dirty="0">
              <a:solidFill>
                <a:srgbClr val="445469"/>
              </a:solidFill>
              <a:sym typeface="Arial" charset="0"/>
            </a:endParaRPr>
          </a:p>
        </p:txBody>
      </p:sp>
      <p:sp>
        <p:nvSpPr>
          <p:cNvPr id="40967" name="稻壳儿小白白(http://dwz.cn/Wu2UP)"/>
          <p:cNvSpPr>
            <a:spLocks noChangeShapeType="1"/>
          </p:cNvSpPr>
          <p:nvPr/>
        </p:nvSpPr>
        <p:spPr bwMode="auto">
          <a:xfrm flipH="1">
            <a:off x="3165563" y="4056536"/>
            <a:ext cx="1049337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8" name="稻壳儿小白白(http://dwz.cn/Wu2UP)"/>
          <p:cNvSpPr>
            <a:spLocks noChangeShapeType="1"/>
          </p:cNvSpPr>
          <p:nvPr/>
        </p:nvSpPr>
        <p:spPr bwMode="auto">
          <a:xfrm flipH="1">
            <a:off x="4796434" y="5514752"/>
            <a:ext cx="1033462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69" name="稻壳儿小白白(http://dwz.cn/Wu2UP)"/>
          <p:cNvSpPr txBox="1">
            <a:spLocks noChangeArrowheads="1"/>
          </p:cNvSpPr>
          <p:nvPr/>
        </p:nvSpPr>
        <p:spPr bwMode="auto">
          <a:xfrm>
            <a:off x="2389461" y="5395389"/>
            <a:ext cx="2300941" cy="3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/>
            <a:r>
              <a:rPr lang="zh-CN" altLang="zh-CN" sz="2000" b="1" dirty="0"/>
              <a:t>素材存在一定的限制</a:t>
            </a:r>
            <a:endParaRPr lang="en-US" altLang="zh-CN" sz="2000" b="1" dirty="0"/>
          </a:p>
        </p:txBody>
      </p:sp>
      <p:sp>
        <p:nvSpPr>
          <p:cNvPr id="40971" name="稻壳儿小白白(http://dwz.cn/Wu2UP)"/>
          <p:cNvSpPr txBox="1">
            <a:spLocks noChangeArrowheads="1"/>
          </p:cNvSpPr>
          <p:nvPr/>
        </p:nvSpPr>
        <p:spPr bwMode="auto">
          <a:xfrm>
            <a:off x="8222567" y="2337944"/>
            <a:ext cx="40329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r>
              <a:rPr lang="zh-CN" altLang="zh-CN" sz="2000" b="1" dirty="0"/>
              <a:t>用户的实验环境没有做到完全控制</a:t>
            </a:r>
            <a:endParaRPr lang="en-US" altLang="zh-CN" sz="2000" b="1" dirty="0"/>
          </a:p>
        </p:txBody>
      </p:sp>
      <p:sp>
        <p:nvSpPr>
          <p:cNvPr id="40972" name="稻壳儿小白白(http://dwz.cn/Wu2UP)"/>
          <p:cNvSpPr txBox="1">
            <a:spLocks noChangeArrowheads="1"/>
          </p:cNvSpPr>
          <p:nvPr/>
        </p:nvSpPr>
        <p:spPr bwMode="auto">
          <a:xfrm>
            <a:off x="8222568" y="2769257"/>
            <a:ext cx="36145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zh-CN" sz="1600" dirty="0" smtClean="0">
                <a:solidFill>
                  <a:srgbClr val="8497B0"/>
                </a:solidFill>
              </a:rPr>
              <a:t>对于环境噪声等因素并没有进</a:t>
            </a:r>
            <a:r>
              <a:rPr lang="zh-CN" altLang="zh-CN" sz="1600" dirty="0">
                <a:solidFill>
                  <a:srgbClr val="8497B0"/>
                </a:solidFill>
              </a:rPr>
              <a:t>行控制</a:t>
            </a:r>
            <a:endParaRPr lang="en-US" sz="1600" dirty="0">
              <a:solidFill>
                <a:srgbClr val="8497B0"/>
              </a:solidFill>
              <a:sym typeface="Arial" charset="0"/>
            </a:endParaRPr>
          </a:p>
        </p:txBody>
      </p:sp>
      <p:sp>
        <p:nvSpPr>
          <p:cNvPr id="40977" name="稻壳儿小白白(http://dwz.cn/Wu2UP)"/>
          <p:cNvSpPr>
            <a:spLocks noChangeShapeType="1"/>
          </p:cNvSpPr>
          <p:nvPr/>
        </p:nvSpPr>
        <p:spPr bwMode="auto">
          <a:xfrm flipH="1">
            <a:off x="7027128" y="2755234"/>
            <a:ext cx="1049337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78" name="稻壳儿小白白(http://dwz.cn/Wu2UP)"/>
          <p:cNvSpPr>
            <a:spLocks noChangeShapeType="1"/>
          </p:cNvSpPr>
          <p:nvPr/>
        </p:nvSpPr>
        <p:spPr bwMode="auto">
          <a:xfrm flipH="1">
            <a:off x="7372350" y="4560888"/>
            <a:ext cx="1033463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0979" name="图片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0" name="文本框 3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2400" b="1" dirty="0" smtClean="0">
                <a:solidFill>
                  <a:srgbClr val="117A68"/>
                </a:solidFill>
                <a:latin typeface="微软雅黑" charset="0"/>
              </a:rPr>
              <a:t>DEMO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40981" name="文本框 3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charset="0"/>
              </a:rPr>
              <a:t>6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22" name="稻壳儿小白白(http://dwz.cn/Wu2UP)"/>
          <p:cNvSpPr txBox="1">
            <a:spLocks noChangeArrowheads="1"/>
          </p:cNvSpPr>
          <p:nvPr/>
        </p:nvSpPr>
        <p:spPr bwMode="auto">
          <a:xfrm>
            <a:off x="271132" y="5774094"/>
            <a:ext cx="444713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实验无法</a:t>
            </a:r>
            <a:r>
              <a:rPr lang="zh-CN" altLang="zh-CN" sz="16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做到对</a:t>
            </a:r>
            <a:r>
              <a:rPr lang="zh-CN" altLang="zh-CN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所有主题</a:t>
            </a:r>
            <a:r>
              <a:rPr lang="zh-CN" altLang="zh-CN" sz="16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的涵盖</a:t>
            </a:r>
            <a:endParaRPr lang="en-US" altLang="zh-CN" sz="16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稻壳儿小白白(http://dwz.cn/Wu2UP)"/>
          <p:cNvSpPr txBox="1">
            <a:spLocks noChangeArrowheads="1"/>
          </p:cNvSpPr>
          <p:nvPr/>
        </p:nvSpPr>
        <p:spPr bwMode="auto">
          <a:xfrm>
            <a:off x="92329" y="3761599"/>
            <a:ext cx="284730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/>
            <a:r>
              <a:rPr lang="zh-CN" altLang="zh-CN" sz="2000" b="1" dirty="0"/>
              <a:t>实验室环境与田野环境存在一定的差别</a:t>
            </a:r>
            <a:endParaRPr lang="en-US" altLang="zh-CN" sz="2000" b="1" dirty="0"/>
          </a:p>
        </p:txBody>
      </p:sp>
      <p:sp>
        <p:nvSpPr>
          <p:cNvPr id="26" name="稻壳儿小白白(http://dwz.cn/Wu2UP)"/>
          <p:cNvSpPr txBox="1">
            <a:spLocks noChangeArrowheads="1"/>
          </p:cNvSpPr>
          <p:nvPr/>
        </p:nvSpPr>
        <p:spPr bwMode="auto">
          <a:xfrm>
            <a:off x="8553543" y="4362168"/>
            <a:ext cx="34322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r>
              <a:rPr lang="zh-CN" altLang="zh-CN" sz="2000" b="1" dirty="0"/>
              <a:t>被试数量受限</a:t>
            </a:r>
            <a:endParaRPr lang="en-US" altLang="zh-CN" sz="2000" b="1" dirty="0"/>
          </a:p>
        </p:txBody>
      </p:sp>
      <p:sp>
        <p:nvSpPr>
          <p:cNvPr id="27" name="稻壳儿小白白(http://dwz.cn/Wu2UP)"/>
          <p:cNvSpPr txBox="1">
            <a:spLocks noChangeArrowheads="1"/>
          </p:cNvSpPr>
          <p:nvPr/>
        </p:nvSpPr>
        <p:spPr bwMode="auto">
          <a:xfrm>
            <a:off x="8562509" y="4776227"/>
            <a:ext cx="3091608" cy="878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rgbClr val="8497B0"/>
                </a:solidFill>
              </a:rPr>
              <a:t>由于不同用户之间阅读习惯</a:t>
            </a:r>
            <a:r>
              <a:rPr lang="zh-CN" altLang="en-US" sz="1600" dirty="0" smtClean="0">
                <a:solidFill>
                  <a:srgbClr val="8497B0"/>
                </a:solidFill>
              </a:rPr>
              <a:t>的巨大差异，</a:t>
            </a:r>
            <a:r>
              <a:rPr lang="zh-CN" altLang="en-US" sz="1600" dirty="0">
                <a:solidFill>
                  <a:srgbClr val="8497B0"/>
                </a:solidFill>
              </a:rPr>
              <a:t>更多的数据量有助于反映整体的情况。</a:t>
            </a:r>
          </a:p>
        </p:txBody>
      </p:sp>
      <p:sp>
        <p:nvSpPr>
          <p:cNvPr id="21" name="稻壳儿小白白(http://dwz.cn/Wu2UP)"/>
          <p:cNvSpPr>
            <a:spLocks noChangeShapeType="1"/>
          </p:cNvSpPr>
          <p:nvPr/>
        </p:nvSpPr>
        <p:spPr bwMode="auto">
          <a:xfrm flipH="1">
            <a:off x="4725078" y="2179917"/>
            <a:ext cx="1049337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稻壳儿小白白(http://dwz.cn/Wu2UP)"/>
          <p:cNvSpPr txBox="1">
            <a:spLocks noChangeArrowheads="1"/>
          </p:cNvSpPr>
          <p:nvPr/>
        </p:nvSpPr>
        <p:spPr bwMode="auto">
          <a:xfrm>
            <a:off x="1355658" y="1652373"/>
            <a:ext cx="31018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/>
            <a:r>
              <a:rPr lang="zh-CN" altLang="en-US" sz="2000" b="1" dirty="0" smtClean="0"/>
              <a:t>只考虑了部分类型的广告</a:t>
            </a:r>
            <a:endParaRPr lang="en-US" altLang="zh-CN" sz="2000" b="1" dirty="0"/>
          </a:p>
        </p:txBody>
      </p:sp>
      <p:sp>
        <p:nvSpPr>
          <p:cNvPr id="25" name="稻壳儿小白白(http://dwz.cn/Wu2UP)"/>
          <p:cNvSpPr txBox="1">
            <a:spLocks noChangeArrowheads="1"/>
          </p:cNvSpPr>
          <p:nvPr/>
        </p:nvSpPr>
        <p:spPr bwMode="auto">
          <a:xfrm>
            <a:off x="813394" y="2020540"/>
            <a:ext cx="3643444" cy="58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 smtClean="0">
                <a:solidFill>
                  <a:schemeClr val="tx1">
                    <a:lumMod val="60000"/>
                    <a:lumOff val="40000"/>
                  </a:schemeClr>
                </a:solidFill>
                <a:sym typeface="Arial" charset="0"/>
              </a:rPr>
              <a:t>可以进一步研究有声音的广告及游动型、闪烁型的广告对注意力的影响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292263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5577">
            <a:off x="1162752" y="579659"/>
            <a:ext cx="9407182" cy="5588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文本框 6"/>
          <p:cNvSpPr txBox="1">
            <a:spLocks noChangeArrowheads="1"/>
          </p:cNvSpPr>
          <p:nvPr/>
        </p:nvSpPr>
        <p:spPr bwMode="auto">
          <a:xfrm>
            <a:off x="2759075" y="2417952"/>
            <a:ext cx="6748463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sz="15000" dirty="0">
                <a:solidFill>
                  <a:schemeClr val="bg1"/>
                </a:solidFill>
                <a:latin typeface="Impact" charset="0"/>
              </a:rPr>
              <a:t>THANKS</a:t>
            </a:r>
            <a:endParaRPr lang="zh-CN" altLang="en-US" sz="15000" dirty="0">
              <a:solidFill>
                <a:schemeClr val="bg1"/>
              </a:solidFill>
              <a:latin typeface="Impac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文本框 13"/>
          <p:cNvSpPr txBox="1">
            <a:spLocks noChangeArrowheads="1"/>
          </p:cNvSpPr>
          <p:nvPr/>
        </p:nvSpPr>
        <p:spPr bwMode="auto">
          <a:xfrm>
            <a:off x="2967038" y="4416425"/>
            <a:ext cx="60642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rgbClr val="117A68"/>
                </a:solidFill>
                <a:latin typeface="微软雅黑" charset="0"/>
              </a:rPr>
              <a:t>DEMO</a:t>
            </a:r>
            <a:endParaRPr lang="zh-CN" altLang="en-US" sz="4800" b="1" dirty="0">
              <a:solidFill>
                <a:srgbClr val="117A68"/>
              </a:solidFill>
              <a:latin typeface="微软雅黑" charset="0"/>
            </a:endParaRPr>
          </a:p>
        </p:txBody>
      </p:sp>
      <p:grpSp>
        <p:nvGrpSpPr>
          <p:cNvPr id="47107" name="组合 4"/>
          <p:cNvGrpSpPr>
            <a:grpSpLocks noChangeAspect="1"/>
          </p:cNvGrpSpPr>
          <p:nvPr/>
        </p:nvGrpSpPr>
        <p:grpSpPr bwMode="auto">
          <a:xfrm>
            <a:off x="4357688" y="1117600"/>
            <a:ext cx="3155950" cy="2946400"/>
            <a:chOff x="0" y="0"/>
            <a:chExt cx="6822015" cy="6383223"/>
          </a:xfrm>
        </p:grpSpPr>
        <p:pic>
          <p:nvPicPr>
            <p:cNvPr id="47108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09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110" name="文本框 2"/>
          <p:cNvSpPr txBox="1">
            <a:spLocks noChangeArrowheads="1"/>
          </p:cNvSpPr>
          <p:nvPr/>
        </p:nvSpPr>
        <p:spPr bwMode="auto">
          <a:xfrm>
            <a:off x="5130800" y="13382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16600" dirty="0">
                <a:solidFill>
                  <a:schemeClr val="bg1"/>
                </a:solidFill>
                <a:latin typeface="Impact" charset="0"/>
              </a:rPr>
              <a:t>6</a:t>
            </a:r>
            <a:endParaRPr lang="zh-CN" altLang="en-US" sz="16600" dirty="0">
              <a:solidFill>
                <a:schemeClr val="bg1"/>
              </a:solidFill>
              <a:latin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38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261938" y="1263336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2400" b="1" dirty="0" smtClean="0">
                <a:solidFill>
                  <a:schemeClr val="bg1"/>
                </a:solidFill>
                <a:sym typeface="Arial" charset="0"/>
              </a:rPr>
              <a:t>DEMO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2400" b="1" dirty="0" smtClean="0">
                <a:solidFill>
                  <a:srgbClr val="117A68"/>
                </a:solidFill>
                <a:latin typeface="微软雅黑" charset="0"/>
              </a:rPr>
              <a:t>DEMO</a:t>
            </a:r>
            <a:endParaRPr lang="zh-CN" altLang="en-US" sz="2400" b="1" dirty="0">
              <a:solidFill>
                <a:srgbClr val="117A6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6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7062" y="3447029"/>
            <a:ext cx="5244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 smtClean="0"/>
              <a:t>千呼万唤始出来，激动人心到现在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529811043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（一） 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需求分析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charset="0"/>
              </a:rPr>
              <a:t>项目介绍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9000" y="225650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RPG</a:t>
            </a:r>
            <a:r>
              <a:rPr lang="zh-CN" altLang="en-US" dirty="0" smtClean="0"/>
              <a:t>游戏依然风靡，玩家基数很大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清华背景的游戏极少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清华</a:t>
            </a:r>
            <a:r>
              <a:rPr lang="en-US" altLang="zh-CN" dirty="0" smtClean="0"/>
              <a:t>+</a:t>
            </a:r>
            <a:r>
              <a:rPr lang="zh-CN" altLang="en-US" dirty="0" smtClean="0"/>
              <a:t>科幻</a:t>
            </a:r>
            <a:r>
              <a:rPr lang="en-US" altLang="zh-CN" dirty="0" smtClean="0"/>
              <a:t>+</a:t>
            </a:r>
            <a:r>
              <a:rPr lang="zh-CN" altLang="en-US" dirty="0" smtClean="0"/>
              <a:t>悬疑 三大主题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    </a:t>
            </a:r>
            <a:r>
              <a:rPr lang="zh-CN" altLang="en-US" dirty="0" smtClean="0"/>
              <a:t>热度较大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21" y="2230640"/>
            <a:ext cx="5238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64962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（二） 项目数据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charset="0"/>
              </a:rPr>
              <a:t>项目介绍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9000" y="2256500"/>
            <a:ext cx="6096000" cy="33303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C# </a:t>
            </a:r>
            <a:r>
              <a:rPr lang="zh-CN" altLang="en-US" dirty="0"/>
              <a:t>代码 </a:t>
            </a:r>
            <a:r>
              <a:rPr lang="en-US" altLang="zh-CN" dirty="0"/>
              <a:t>4536 </a:t>
            </a:r>
            <a:r>
              <a:rPr lang="zh-CN" altLang="en-US" dirty="0" smtClean="0"/>
              <a:t>行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GitLab</a:t>
            </a:r>
            <a:r>
              <a:rPr lang="zh-CN" altLang="en-US" dirty="0"/>
              <a:t>数据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Files (460 MB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Commits (141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Branches (7)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0" y="2256500"/>
            <a:ext cx="8118461" cy="204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40801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（三） 项目分工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charset="0"/>
              </a:rPr>
              <a:t>项目介绍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9000" y="2256500"/>
            <a:ext cx="6096000" cy="22243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卢翔  ：人物建模，动画制作，接口实现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李凯文：场景构建，环境构建，光线系统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马鸿鹏：任务系统，</a:t>
            </a:r>
            <a:r>
              <a:rPr lang="en-US" altLang="zh-CN" dirty="0"/>
              <a:t>GUI</a:t>
            </a:r>
            <a:r>
              <a:rPr lang="zh-CN" altLang="en-US" dirty="0"/>
              <a:t>系统，场景切换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徐栩海：战斗系统，通信系统，存储系统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3444174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文本框 13"/>
          <p:cNvSpPr txBox="1">
            <a:spLocks noChangeArrowheads="1"/>
          </p:cNvSpPr>
          <p:nvPr/>
        </p:nvSpPr>
        <p:spPr bwMode="auto">
          <a:xfrm>
            <a:off x="2967038" y="4416425"/>
            <a:ext cx="60642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4800" b="1" dirty="0" smtClean="0">
                <a:solidFill>
                  <a:srgbClr val="007F58"/>
                </a:solidFill>
                <a:latin typeface="微软雅黑" charset="0"/>
              </a:rPr>
              <a:t>游戏演示</a:t>
            </a:r>
            <a:endParaRPr lang="zh-CN" altLang="en-US" sz="4800" b="1" dirty="0">
              <a:solidFill>
                <a:srgbClr val="007F58"/>
              </a:solidFill>
              <a:latin typeface="微软雅黑" charset="0"/>
            </a:endParaRPr>
          </a:p>
        </p:txBody>
      </p:sp>
      <p:grpSp>
        <p:nvGrpSpPr>
          <p:cNvPr id="7171" name="组合 4"/>
          <p:cNvGrpSpPr>
            <a:grpSpLocks noChangeAspect="1"/>
          </p:cNvGrpSpPr>
          <p:nvPr/>
        </p:nvGrpSpPr>
        <p:grpSpPr bwMode="auto">
          <a:xfrm>
            <a:off x="4357688" y="1117600"/>
            <a:ext cx="3155950" cy="2946400"/>
            <a:chOff x="0" y="0"/>
            <a:chExt cx="6822015" cy="6383223"/>
          </a:xfrm>
        </p:grpSpPr>
        <p:pic>
          <p:nvPicPr>
            <p:cNvPr id="7172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3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74" name="文本框 2"/>
          <p:cNvSpPr txBox="1">
            <a:spLocks noChangeArrowheads="1"/>
          </p:cNvSpPr>
          <p:nvPr/>
        </p:nvSpPr>
        <p:spPr bwMode="auto">
          <a:xfrm>
            <a:off x="5130800" y="13382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16600" dirty="0">
                <a:solidFill>
                  <a:schemeClr val="bg1"/>
                </a:solidFill>
                <a:latin typeface="Impact" charset="0"/>
              </a:rPr>
              <a:t>2</a:t>
            </a:r>
            <a:endParaRPr lang="zh-CN" altLang="en-US" sz="16600" dirty="0">
              <a:solidFill>
                <a:schemeClr val="bg1"/>
              </a:solidFill>
              <a:latin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50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（一） </a:t>
            </a:r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背景描述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charset="0"/>
              </a:rPr>
              <a:t>游戏演示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9000" y="225650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在2016年底的软工展示课上，主人公小清意外睡着，醒来之后却发现自己来到了六十年后的清华世界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这个</a:t>
            </a:r>
            <a:r>
              <a:rPr lang="zh-CN" altLang="en-US" dirty="0"/>
              <a:t>世界中人烟稀少，机器人横行...似乎是遭受过什么重大灾难..</a:t>
            </a:r>
            <a:r>
              <a:rPr lang="zh-CN" altLang="en-US" dirty="0" smtClean="0"/>
              <a:t>.与董老师互相扶助，坚韧前行</a:t>
            </a:r>
            <a:r>
              <a:rPr lang="en-US" altLang="zh-CN" dirty="0" smtClean="0"/>
              <a:t>…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小</a:t>
            </a:r>
            <a:r>
              <a:rPr lang="zh-CN" altLang="en-US" dirty="0"/>
              <a:t>清和董老师一起，在这个奇诡的世界当中，寻找返回2016年的方法，更是在寻找可能拯救人类的关键线索...</a:t>
            </a:r>
          </a:p>
        </p:txBody>
      </p:sp>
    </p:spTree>
    <p:extLst>
      <p:ext uri="{BB962C8B-B14F-4D97-AF65-F5344CB8AC3E}">
        <p14:creationId xmlns:p14="http://schemas.microsoft.com/office/powerpoint/2010/main" val="1360115524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稻壳儿小白白(http://dwz.cn/Wu2UP)"/>
          <p:cNvSpPr>
            <a:spLocks/>
          </p:cNvSpPr>
          <p:nvPr/>
        </p:nvSpPr>
        <p:spPr bwMode="auto">
          <a:xfrm>
            <a:off x="0" y="1180451"/>
            <a:ext cx="6335059" cy="627436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599 h 21600"/>
              <a:gd name="T6" fmla="*/ 0 w 21600"/>
              <a:gd name="T7" fmla="*/ 21599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 w="3175" cap="flat" cmpd="sng">
            <a:solidFill>
              <a:srgbClr val="002060">
                <a:alpha val="0"/>
              </a:srgbClr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 txBox="1">
            <a:spLocks noChangeArrowheads="1"/>
          </p:cNvSpPr>
          <p:nvPr/>
        </p:nvSpPr>
        <p:spPr bwMode="auto">
          <a:xfrm>
            <a:off x="973141" y="1251235"/>
            <a:ext cx="56009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1"/>
                </a:solidFill>
                <a:sym typeface="Arial" charset="0"/>
              </a:rPr>
              <a:t>（二） 开始界面</a:t>
            </a:r>
            <a:endParaRPr lang="en-US" sz="2400" b="1" dirty="0">
              <a:solidFill>
                <a:schemeClr val="bg1"/>
              </a:solidFill>
              <a:sym typeface="Arial" charset="0"/>
            </a:endParaRPr>
          </a:p>
        </p:txBody>
      </p:sp>
      <p:pic>
        <p:nvPicPr>
          <p:cNvPr id="8211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charset="0"/>
              </a:rPr>
              <a:t>游戏演示</a:t>
            </a:r>
            <a:endParaRPr lang="zh-CN" altLang="en-US" sz="2400" b="1" dirty="0">
              <a:solidFill>
                <a:srgbClr val="007F58"/>
              </a:solidFill>
              <a:latin typeface="微软雅黑" charset="0"/>
            </a:endParaRPr>
          </a:p>
        </p:txBody>
      </p:sp>
      <p:sp>
        <p:nvSpPr>
          <p:cNvPr id="8213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" charset="0"/>
                <a:cs typeface="微软雅黑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50" y="2162838"/>
            <a:ext cx="6106401" cy="427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15494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445469"/>
      </a:dk1>
      <a:lt1>
        <a:srgbClr val="FFFFFF"/>
      </a:lt1>
      <a:dk2>
        <a:srgbClr val="445469"/>
      </a:dk2>
      <a:lt2>
        <a:srgbClr val="FFFFFF"/>
      </a:lt2>
      <a:accent1>
        <a:srgbClr val="E71F3C"/>
      </a:accent1>
      <a:accent2>
        <a:srgbClr val="FCC725"/>
      </a:accent2>
      <a:accent3>
        <a:srgbClr val="FFFFFF"/>
      </a:accent3>
      <a:accent4>
        <a:srgbClr val="394659"/>
      </a:accent4>
      <a:accent5>
        <a:srgbClr val="F1ABAF"/>
      </a:accent5>
      <a:accent6>
        <a:srgbClr val="E4B420"/>
      </a:accent6>
      <a:hlink>
        <a:srgbClr val="F33B48"/>
      </a:hlink>
      <a:folHlink>
        <a:srgbClr val="FFC000"/>
      </a:folHlink>
    </a:clrScheme>
    <a:fontScheme name="1_Office 主题">
      <a:majorFont>
        <a:latin typeface="Arial"/>
        <a:ea typeface="微软雅黑"/>
        <a:cs typeface="微软雅黑"/>
      </a:majorFont>
      <a:minorFont>
        <a:latin typeface="Arial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charset="0"/>
            <a:cs typeface="微软雅黑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charset="0"/>
            <a:cs typeface="微软雅黑" charset="0"/>
          </a:defRPr>
        </a:defPPr>
      </a:lstStyle>
    </a:lnDef>
  </a:objectDefaults>
  <a:extraClrSchemeLst>
    <a:extraClrScheme>
      <a:clrScheme name="1_Office 主题 1">
        <a:dk1>
          <a:srgbClr val="445469"/>
        </a:dk1>
        <a:lt1>
          <a:srgbClr val="FFFFFF"/>
        </a:lt1>
        <a:dk2>
          <a:srgbClr val="445469"/>
        </a:dk2>
        <a:lt2>
          <a:srgbClr val="FFFFFF"/>
        </a:lt2>
        <a:accent1>
          <a:srgbClr val="E71F3C"/>
        </a:accent1>
        <a:accent2>
          <a:srgbClr val="FCC725"/>
        </a:accent2>
        <a:accent3>
          <a:srgbClr val="FFFFFF"/>
        </a:accent3>
        <a:accent4>
          <a:srgbClr val="394659"/>
        </a:accent4>
        <a:accent5>
          <a:srgbClr val="F1ABAF"/>
        </a:accent5>
        <a:accent6>
          <a:srgbClr val="E4B420"/>
        </a:accent6>
        <a:hlink>
          <a:srgbClr val="F33B48"/>
        </a:hlink>
        <a:folHlink>
          <a:srgbClr val="FFC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主题">
  <a:themeElements>
    <a:clrScheme name="2_Office 主题 1">
      <a:dk1>
        <a:srgbClr val="445469"/>
      </a:dk1>
      <a:lt1>
        <a:srgbClr val="FFFFFF"/>
      </a:lt1>
      <a:dk2>
        <a:srgbClr val="445469"/>
      </a:dk2>
      <a:lt2>
        <a:srgbClr val="FFFFFF"/>
      </a:lt2>
      <a:accent1>
        <a:srgbClr val="E71F3C"/>
      </a:accent1>
      <a:accent2>
        <a:srgbClr val="FCC725"/>
      </a:accent2>
      <a:accent3>
        <a:srgbClr val="FFFFFF"/>
      </a:accent3>
      <a:accent4>
        <a:srgbClr val="394659"/>
      </a:accent4>
      <a:accent5>
        <a:srgbClr val="F1ABAF"/>
      </a:accent5>
      <a:accent6>
        <a:srgbClr val="E4B420"/>
      </a:accent6>
      <a:hlink>
        <a:srgbClr val="F33B48"/>
      </a:hlink>
      <a:folHlink>
        <a:srgbClr val="FFC000"/>
      </a:folHlink>
    </a:clrScheme>
    <a:fontScheme name="2_Office 主题">
      <a:majorFont>
        <a:latin typeface="Arial"/>
        <a:ea typeface="微软雅黑"/>
        <a:cs typeface="微软雅黑"/>
      </a:majorFont>
      <a:minorFont>
        <a:latin typeface="Arial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charset="0"/>
            <a:cs typeface="微软雅黑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微软雅黑" charset="0"/>
            <a:cs typeface="微软雅黑" charset="0"/>
          </a:defRPr>
        </a:defPPr>
      </a:lstStyle>
    </a:lnDef>
  </a:objectDefaults>
  <a:extraClrSchemeLst>
    <a:extraClrScheme>
      <a:clrScheme name="2_Office 主题 1">
        <a:dk1>
          <a:srgbClr val="445469"/>
        </a:dk1>
        <a:lt1>
          <a:srgbClr val="FFFFFF"/>
        </a:lt1>
        <a:dk2>
          <a:srgbClr val="445469"/>
        </a:dk2>
        <a:lt2>
          <a:srgbClr val="FFFFFF"/>
        </a:lt2>
        <a:accent1>
          <a:srgbClr val="E71F3C"/>
        </a:accent1>
        <a:accent2>
          <a:srgbClr val="FCC725"/>
        </a:accent2>
        <a:accent3>
          <a:srgbClr val="FFFFFF"/>
        </a:accent3>
        <a:accent4>
          <a:srgbClr val="394659"/>
        </a:accent4>
        <a:accent5>
          <a:srgbClr val="F1ABAF"/>
        </a:accent5>
        <a:accent6>
          <a:srgbClr val="E4B420"/>
        </a:accent6>
        <a:hlink>
          <a:srgbClr val="F33B48"/>
        </a:hlink>
        <a:folHlink>
          <a:srgbClr val="FFC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</TotalTime>
  <Pages>0</Pages>
  <Words>1028</Words>
  <Characters>0</Characters>
  <Application>Microsoft Office PowerPoint</Application>
  <DocSecurity>0</DocSecurity>
  <PresentationFormat>宽屏</PresentationFormat>
  <Lines>0</Lines>
  <Paragraphs>239</Paragraphs>
  <Slides>34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微软雅黑</vt:lpstr>
      <vt:lpstr>等线</vt:lpstr>
      <vt:lpstr>黑体</vt:lpstr>
      <vt:lpstr>Arial</vt:lpstr>
      <vt:lpstr>Impact</vt:lpstr>
      <vt:lpstr>Wingdings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Xu Orson</cp:lastModifiedBy>
  <cp:revision>579</cp:revision>
  <dcterms:created xsi:type="dcterms:W3CDTF">2015-07-10T05:07:58Z</dcterms:created>
  <dcterms:modified xsi:type="dcterms:W3CDTF">2016-12-23T13:35:23Z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